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69"/>
  </p:notesMasterIdLst>
  <p:handoutMasterIdLst>
    <p:handoutMasterId r:id="rId70"/>
  </p:handoutMasterIdLst>
  <p:sldIdLst>
    <p:sldId id="407" r:id="rId8"/>
    <p:sldId id="408" r:id="rId9"/>
    <p:sldId id="409" r:id="rId10"/>
    <p:sldId id="337" r:id="rId11"/>
    <p:sldId id="257" r:id="rId12"/>
    <p:sldId id="277" r:id="rId13"/>
    <p:sldId id="291" r:id="rId14"/>
    <p:sldId id="310" r:id="rId15"/>
    <p:sldId id="311" r:id="rId16"/>
    <p:sldId id="373" r:id="rId17"/>
    <p:sldId id="268" r:id="rId18"/>
    <p:sldId id="339" r:id="rId19"/>
    <p:sldId id="378" r:id="rId20"/>
    <p:sldId id="398" r:id="rId21"/>
    <p:sldId id="318" r:id="rId22"/>
    <p:sldId id="399" r:id="rId23"/>
    <p:sldId id="320" r:id="rId24"/>
    <p:sldId id="400" r:id="rId25"/>
    <p:sldId id="327" r:id="rId26"/>
    <p:sldId id="332" r:id="rId27"/>
    <p:sldId id="374" r:id="rId28"/>
    <p:sldId id="379" r:id="rId29"/>
    <p:sldId id="344" r:id="rId30"/>
    <p:sldId id="380" r:id="rId31"/>
    <p:sldId id="336" r:id="rId32"/>
    <p:sldId id="382" r:id="rId33"/>
    <p:sldId id="338" r:id="rId34"/>
    <p:sldId id="383" r:id="rId35"/>
    <p:sldId id="340" r:id="rId36"/>
    <p:sldId id="341" r:id="rId37"/>
    <p:sldId id="342" r:id="rId38"/>
    <p:sldId id="384" r:id="rId39"/>
    <p:sldId id="410" r:id="rId40"/>
    <p:sldId id="375" r:id="rId41"/>
    <p:sldId id="387" r:id="rId42"/>
    <p:sldId id="349" r:id="rId43"/>
    <p:sldId id="388" r:id="rId44"/>
    <p:sldId id="347" r:id="rId45"/>
    <p:sldId id="348" r:id="rId46"/>
    <p:sldId id="401" r:id="rId47"/>
    <p:sldId id="390" r:id="rId48"/>
    <p:sldId id="402" r:id="rId49"/>
    <p:sldId id="352" r:id="rId50"/>
    <p:sldId id="403" r:id="rId51"/>
    <p:sldId id="392" r:id="rId52"/>
    <p:sldId id="404" r:id="rId53"/>
    <p:sldId id="358" r:id="rId54"/>
    <p:sldId id="359" r:id="rId55"/>
    <p:sldId id="405" r:id="rId56"/>
    <p:sldId id="406" r:id="rId57"/>
    <p:sldId id="376" r:id="rId58"/>
    <p:sldId id="393" r:id="rId59"/>
    <p:sldId id="355" r:id="rId60"/>
    <p:sldId id="394" r:id="rId61"/>
    <p:sldId id="365" r:id="rId62"/>
    <p:sldId id="367" r:id="rId63"/>
    <p:sldId id="369" r:id="rId64"/>
    <p:sldId id="371" r:id="rId65"/>
    <p:sldId id="372" r:id="rId66"/>
    <p:sldId id="377" r:id="rId67"/>
    <p:sldId id="397" r:id="rId68"/>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Lst>
        </p14:section>
        <p14:section name="Activity 1" id="{FBB3EED8-E642-4A0E-9A92-B1BB0E141D42}">
          <p14:sldIdLst>
            <p14:sldId id="373"/>
            <p14:sldId id="268"/>
            <p14:sldId id="339"/>
            <p14:sldId id="378"/>
            <p14:sldId id="398"/>
            <p14:sldId id="318"/>
            <p14:sldId id="399"/>
            <p14:sldId id="320"/>
            <p14:sldId id="400"/>
            <p14:sldId id="327"/>
            <p14:sldId id="332"/>
          </p14:sldIdLst>
        </p14:section>
        <p14:section name="Activity 2" id="{9C8A87C6-A8A9-460E-8570-53168AACC4C6}">
          <p14:sldIdLst>
            <p14:sldId id="374"/>
            <p14:sldId id="379"/>
            <p14:sldId id="344"/>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376"/>
            <p14:sldId id="393"/>
            <p14:sldId id="355"/>
            <p14:sldId id="394"/>
            <p14:sldId id="365"/>
            <p14:sldId id="367"/>
            <p14:sldId id="369"/>
            <p14:sldId id="371"/>
            <p14:sldId id="372"/>
          </p14:sldIdLst>
        </p14:section>
        <p14:section name="Activity 5" id="{58D877C2-A5B1-4465-B7B3-F9A55572930F}">
          <p14:sldIdLst>
            <p14:sldId id="377"/>
            <p14:sldId id="3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258" autoAdjust="0"/>
  </p:normalViewPr>
  <p:slideViewPr>
    <p:cSldViewPr snapToGrid="0">
      <p:cViewPr varScale="1">
        <p:scale>
          <a:sx n="93" d="100"/>
          <a:sy n="93" d="100"/>
        </p:scale>
        <p:origin x="2094" y="90"/>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2784283915"/>
              </p:ext>
            </p:extLst>
          </p:nvPr>
        </p:nvGraphicFramePr>
        <p:xfrm>
          <a:off x="495522" y="2093160"/>
          <a:ext cx="8152956" cy="3773204"/>
        </p:xfrm>
        <a:graphic>
          <a:graphicData uri="http://schemas.openxmlformats.org/drawingml/2006/table">
            <a:tbl>
              <a:tblPr firstRow="1" bandRow="1">
                <a:tableStyleId>{5C22544A-7EE6-4342-B048-85BDC9FD1C3A}</a:tableStyleId>
              </a:tblPr>
              <a:tblGrid>
                <a:gridCol w="2073847">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1188085">
                  <a:extLst>
                    <a:ext uri="{9D8B030D-6E8A-4147-A177-3AD203B41FA5}">
                      <a16:colId xmlns:a16="http://schemas.microsoft.com/office/drawing/2014/main" val="366444726"/>
                    </a:ext>
                  </a:extLst>
                </a:gridCol>
                <a:gridCol w="202336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Start date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19 July, 12pm</a:t>
                      </a:r>
                      <a:endParaRPr lang="en-SG" dirty="0"/>
                    </a:p>
                  </a:txBody>
                  <a:tcPr anchor="ctr">
                    <a:solidFill>
                      <a:schemeClr val="bg1">
                        <a:lumMod val="50000"/>
                      </a:schemeClr>
                    </a:solidFill>
                  </a:tcPr>
                </a:tc>
                <a:tc>
                  <a:txBody>
                    <a:bodyPr/>
                    <a:lstStyle/>
                    <a:p>
                      <a:pPr algn="ctr"/>
                      <a:r>
                        <a:rPr lang="en-US" dirty="0"/>
                        <a:t>30 July,</a:t>
                      </a:r>
                      <a:r>
                        <a:rPr lang="en-US" baseline="0" dirty="0"/>
                        <a:t> 12pm</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 Aug,</a:t>
                      </a:r>
                      <a:r>
                        <a:rPr lang="en-US" baseline="0" dirty="0"/>
                        <a:t> 12pm</a:t>
                      </a:r>
                      <a:endParaRPr lang="en-SG" dirty="0"/>
                    </a:p>
                  </a:txBody>
                  <a:tcPr anchor="ctr">
                    <a:solidFill>
                      <a:schemeClr val="bg1">
                        <a:lumMod val="50000"/>
                      </a:schemeClr>
                    </a:solidFill>
                  </a:tcPr>
                </a:tc>
                <a:tc>
                  <a:txBody>
                    <a:bodyPr/>
                    <a:lstStyle/>
                    <a:p>
                      <a:pPr algn="ctr"/>
                      <a:r>
                        <a:rPr lang="en-US" dirty="0"/>
                        <a:t>9 Aug, 12pm</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Pre-Class Quiz</a:t>
                      </a:r>
                      <a:r>
                        <a:rPr lang="en-US" baseline="0" dirty="0"/>
                        <a:t> 2</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16 Aug, 12pm</a:t>
                      </a:r>
                      <a:endParaRPr lang="en-SG" dirty="0"/>
                    </a:p>
                  </a:txBody>
                  <a:tcPr anchor="c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23 Aug, 12pm</a:t>
                      </a:r>
                      <a:endParaRPr lang="en-SG" dirty="0"/>
                    </a:p>
                  </a:txBody>
                  <a:tcPr anchor="ctr">
                    <a:solidFill>
                      <a:schemeClr val="bg1">
                        <a:lumMod val="50000"/>
                      </a:schemeClr>
                    </a:solidFill>
                  </a:tcPr>
                </a:tc>
                <a:extLst>
                  <a:ext uri="{0D108BD9-81ED-4DB2-BD59-A6C34878D82A}">
                    <a16:rowId xmlns:a16="http://schemas.microsoft.com/office/drawing/2014/main" val="4029903763"/>
                  </a:ext>
                </a:extLst>
              </a:tr>
              <a:tr h="635890">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endParaRPr lang="en-SG" dirty="0"/>
                    </a:p>
                  </a:txBody>
                  <a:tcPr anchor="ctr">
                    <a:solidFill>
                      <a:schemeClr val="bg1">
                        <a:lumMod val="50000"/>
                      </a:schemeClr>
                    </a:solidFill>
                  </a:tcPr>
                </a:tc>
                <a:tc>
                  <a:txBody>
                    <a:bodyPr/>
                    <a:lstStyle/>
                    <a:p>
                      <a:pPr algn="ctr"/>
                      <a:r>
                        <a:rPr lang="en-US" dirty="0"/>
                        <a:t>15 Aug, 1155 pm</a:t>
                      </a:r>
                      <a:endParaRPr lang="en-SG" dirty="0"/>
                    </a:p>
                  </a:txBody>
                  <a:tcPr anchor="ctr">
                    <a:solidFill>
                      <a:schemeClr val="bg1">
                        <a:lumMod val="50000"/>
                      </a:schemeClr>
                    </a:solidFill>
                  </a:tcPr>
                </a:tc>
                <a:extLst>
                  <a:ext uri="{0D108BD9-81ED-4DB2-BD59-A6C34878D82A}">
                    <a16:rowId xmlns:a16="http://schemas.microsoft.com/office/drawing/2014/main" val="2065889755"/>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tc>
                  <a:txBody>
                    <a:bodyPr/>
                    <a:lstStyle/>
                    <a:p>
                      <a:pPr algn="ctr"/>
                      <a:r>
                        <a:rPr lang="en-US"/>
                        <a:t>19 </a:t>
                      </a:r>
                      <a:r>
                        <a:rPr lang="en-US" dirty="0"/>
                        <a:t>Aug, 1155 pm</a:t>
                      </a:r>
                      <a:endParaRPr lang="en-SG" dirty="0"/>
                    </a:p>
                  </a:txBody>
                  <a:tcPr anchor="ctr"/>
                </a:tc>
                <a:extLst>
                  <a:ext uri="{0D108BD9-81ED-4DB2-BD59-A6C34878D82A}">
                    <a16:rowId xmlns:a16="http://schemas.microsoft.com/office/drawing/2014/main" val="3821679047"/>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September 2021, 12 pm</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
        <p:nvSpPr>
          <p:cNvPr id="2" name="TextBox 1">
            <a:extLst>
              <a:ext uri="{FF2B5EF4-FFF2-40B4-BE49-F238E27FC236}">
                <a16:creationId xmlns:a16="http://schemas.microsoft.com/office/drawing/2014/main" id="{88166380-F6E3-4D4E-AF38-9624C872CD2B}"/>
              </a:ext>
            </a:extLst>
          </p:cNvPr>
          <p:cNvSpPr txBox="1"/>
          <p:nvPr/>
        </p:nvSpPr>
        <p:spPr>
          <a:xfrm>
            <a:off x="253128" y="4754019"/>
            <a:ext cx="1042273" cy="276999"/>
          </a:xfrm>
          <a:prstGeom prst="rect">
            <a:avLst/>
          </a:prstGeom>
          <a:noFill/>
        </p:spPr>
        <p:txBody>
          <a:bodyPr wrap="none" rtlCol="0">
            <a:spAutoFit/>
          </a:bodyPr>
          <a:lstStyle/>
          <a:p>
            <a:pPr defTabSz="457200"/>
            <a:r>
              <a:rPr lang="en-US" sz="1200" dirty="0">
                <a:solidFill>
                  <a:srgbClr val="99D6EA"/>
                </a:solidFill>
                <a:latin typeface="Roboto Medium" panose="02000000000000000000" pitchFamily="2" charset="0"/>
                <a:ea typeface="Roboto Medium" panose="02000000000000000000" pitchFamily="2" charset="0"/>
              </a:rPr>
              <a:t>August 2021</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403352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DataFrames</a:t>
            </a:r>
          </a:p>
        </p:txBody>
      </p:sp>
    </p:spTree>
    <p:custDataLst>
      <p:tags r:id="rId1"/>
    </p:custDataLst>
    <p:extLst>
      <p:ext uri="{BB962C8B-B14F-4D97-AF65-F5344CB8AC3E}">
        <p14:creationId xmlns:p14="http://schemas.microsoft.com/office/powerpoint/2010/main" val="117083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54463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3.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4272</TotalTime>
  <Words>9334</Words>
  <Application>Microsoft Office PowerPoint</Application>
  <PresentationFormat>On-screen Show (4:3)</PresentationFormat>
  <Paragraphs>841</Paragraphs>
  <Slides>61</Slides>
  <Notes>44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Activity</vt:lpstr>
      <vt:lpstr>Discussion</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Activity</vt:lpstr>
      <vt:lpstr>Discussion</vt:lpstr>
      <vt:lpstr>Merge DataFrames</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Activity</vt:lpstr>
      <vt:lpstr>Discussion</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Activity</vt:lpstr>
      <vt:lpstr>Discussion</vt:lpstr>
      <vt:lpstr>Data Modification</vt:lpstr>
      <vt:lpstr>Sort Data</vt:lpstr>
      <vt:lpstr>Discretisation</vt:lpstr>
      <vt:lpstr>Grouping Data</vt:lpstr>
      <vt:lpstr>Transformation</vt:lpstr>
      <vt:lpstr>Standardisation</vt:lpstr>
      <vt:lpstr>Normalisation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233</cp:revision>
  <dcterms:created xsi:type="dcterms:W3CDTF">2012-07-12T02:13:12Z</dcterms:created>
  <dcterms:modified xsi:type="dcterms:W3CDTF">2021-08-16T09:45:36Z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